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72" r:id="rId4"/>
    <p:sldId id="280" r:id="rId5"/>
    <p:sldId id="266" r:id="rId6"/>
    <p:sldId id="273" r:id="rId7"/>
    <p:sldId id="267" r:id="rId8"/>
    <p:sldId id="274" r:id="rId9"/>
    <p:sldId id="275" r:id="rId10"/>
    <p:sldId id="276" r:id="rId11"/>
    <p:sldId id="277" r:id="rId12"/>
    <p:sldId id="278" r:id="rId13"/>
    <p:sldId id="279" r:id="rId14"/>
    <p:sldId id="281" r:id="rId15"/>
    <p:sldId id="285" r:id="rId16"/>
    <p:sldId id="291" r:id="rId17"/>
    <p:sldId id="295" r:id="rId18"/>
    <p:sldId id="259" r:id="rId19"/>
    <p:sldId id="296" r:id="rId20"/>
    <p:sldId id="293" r:id="rId21"/>
    <p:sldId id="288" r:id="rId22"/>
    <p:sldId id="289" r:id="rId23"/>
    <p:sldId id="298" r:id="rId24"/>
    <p:sldId id="290" r:id="rId25"/>
    <p:sldId id="261" r:id="rId26"/>
    <p:sldId id="263" r:id="rId27"/>
    <p:sldId id="310" r:id="rId28"/>
    <p:sldId id="313" r:id="rId29"/>
    <p:sldId id="316" r:id="rId30"/>
    <p:sldId id="323" r:id="rId31"/>
    <p:sldId id="324" r:id="rId32"/>
    <p:sldId id="330" r:id="rId33"/>
    <p:sldId id="335" r:id="rId34"/>
    <p:sldId id="337" r:id="rId35"/>
    <p:sldId id="338" r:id="rId36"/>
    <p:sldId id="344" r:id="rId37"/>
    <p:sldId id="346" r:id="rId38"/>
    <p:sldId id="360" r:id="rId39"/>
    <p:sldId id="361" r:id="rId40"/>
    <p:sldId id="362" r:id="rId41"/>
    <p:sldId id="359" r:id="rId4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2CB0B1-C1CD-4FD3-AE28-EE4225412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9A218B-4B2F-4B6C-A0D8-605655666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E31D2B-B969-4BB6-9B73-B9276ADC9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2ACF8D-E831-4FAA-BB90-D9E09420E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4834BE-51C4-4DB7-A5A5-D4BD7D1C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61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E8B4CA-FC9E-4329-9C7D-42DF5400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207CE40-F5C9-40F1-BB1E-BCD0A160D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98D76C-17F4-4C0E-83B9-9E0A6ADA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320BE7-4F95-4B86-B2E7-F30A5D1D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71B19E-A8D7-4A0F-B8F4-60C4103E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157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051E449-6286-415F-B4EA-36418D8CC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61DF12D-E5B9-40E2-B091-7F8E2AFF6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C990B9-4443-421D-B725-80D25F9B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9F58EF-4DF7-42C1-9D58-D71F4438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76159C-2209-4E7C-A631-07925AFC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546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8E26FC-894E-443C-A9F3-6332C56A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6F0515-5902-439A-98F7-5BD07D9DD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B7B212-64C8-4FCE-8141-23C53942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5F09DE-0CED-4DF6-8D12-8447E1CF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55BADC-1FF5-47A8-B74A-957BC533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82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CF719E-F837-4B81-9B2B-5C98A8D9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33D181-0BAD-4607-8A34-BC75EC467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736FDA-B6F7-477A-BE80-86E4078D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48072F-2211-4174-897C-ED2C63E4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2729FA-C2CB-45E5-B786-282CEE93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7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7D9924-DA26-490E-B89E-675F3720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5032C5-5004-4BDE-AEFA-9CD25C329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5D0A173-7D0C-4424-A8C1-AB6FC2E6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79ECCA8-3332-4514-B35D-3BE40023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CBD1C7A-85AA-4AE3-B49C-B3952079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075670B-8D73-4B0B-A9DF-E4091D10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422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18998E-9B40-4E61-B016-BF7805E6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BB40F5-4918-40FC-9859-DF711DD7E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03BA0F1-B0FF-49A1-A5C7-ADD71EC26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CD93064-A5DC-4EEE-A378-83E3CF9CD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8F7ED2A-3905-499F-AFD2-A2BCCC842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500FEEA-6871-4E1A-B870-D45DD189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8E693DC-B441-4D37-AA0B-6F8E38E4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EB28E12-C349-4796-9545-F4894F09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610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BC1749-5E6D-42A2-9E1E-D4173335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A2D30A6-C042-4918-9A1F-B2E88902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32F4387-922E-4AC6-A3BC-4705F988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B1B654C-3DB5-4E54-8F75-F6175991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11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A0112FD-C417-4B21-B78C-3BD3A0B2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BBD21B3-29A0-4FBE-A2E5-FFF242DC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5745DF-128C-4E4B-ABC4-B17DB0FC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78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C311C7-C139-41AC-A62B-FF5174BE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F94126-7CF0-499A-B5D3-A13A57AFE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C9933F-98FD-404D-85F7-6FB0475C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1A50D5-3F41-456E-946B-A10B01A0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4B77615-A94F-4666-A772-96B10CCD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DEBD832-5B80-4774-8521-2D41A777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555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7886E3-4F36-4712-88B5-5F863FA98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50FF09B-02C7-45A1-97FA-EF206CA07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CBBEE67-030B-47C4-AFD2-3F229159A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C3E3A54-FD8A-4D82-A82A-B8D7F208C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69B551E-7C13-448F-BDA1-4E554C6E7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B8DFB6C-41F2-40DE-B9BA-6B1A3CAAD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149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0E90049-E039-4EA1-8F8C-8E83A70D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AE963E-4B2E-4313-A3F6-8FDCED08B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B34174-71A3-4157-B0D0-647C4DD77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D0E3A-CF27-4A29-A4D5-8A009B304ABE}" type="datetimeFigureOut">
              <a:rPr lang="pl-PL" smtClean="0"/>
              <a:t>24.10.2023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6502E5-6C4A-4CAF-A417-5B753DCA2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877D4B-98F4-44FE-A08D-3C1BD319E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27837-D78B-4124-AC41-753DD2D823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67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 Międzynarodowy Kongres Edukacji na EuroSkills Gdańsk 2023 – Euroskills  Gdańsk 2023">
            <a:extLst>
              <a:ext uri="{FF2B5EF4-FFF2-40B4-BE49-F238E27FC236}">
                <a16:creationId xmlns:a16="http://schemas.microsoft.com/office/drawing/2014/main" id="{275D9568-D2FA-4DFE-9B64-8F5990237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6" y="204715"/>
            <a:ext cx="11744396" cy="64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00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5728258-FAD3-4460-A1D0-6D4A999E3F2F}"/>
              </a:ext>
            </a:extLst>
          </p:cNvPr>
          <p:cNvSpPr/>
          <p:nvPr/>
        </p:nvSpPr>
        <p:spPr>
          <a:xfrm>
            <a:off x="1155033" y="688266"/>
            <a:ext cx="10234862" cy="5018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b="0" i="0" dirty="0">
                <a:effectLst/>
                <a:latin typeface="Open Sans"/>
              </a:rPr>
              <a:t>Trzecia sesja Kongresu koncentrowała się na dwóch międzynarodowych inicjatywach edukacyjnych. Pierwszą z nich były </a:t>
            </a:r>
            <a:r>
              <a:rPr lang="pl-PL" sz="2400" b="1" i="0" dirty="0">
                <a:effectLst/>
                <a:latin typeface="Open Sans"/>
              </a:rPr>
              <a:t>Uniwersytety Europejskie (EUI),</a:t>
            </a:r>
            <a:r>
              <a:rPr lang="pl-PL" sz="2400" b="0" i="0" dirty="0">
                <a:effectLst/>
                <a:latin typeface="Open Sans"/>
              </a:rPr>
              <a:t> stanowiące ważny element nowej europejskiej przestrzeni edukacyjnej, która powstać ma do 2025 r. Drugą zaś są </a:t>
            </a:r>
            <a:r>
              <a:rPr lang="pl-PL" sz="2400" b="1" i="0" dirty="0">
                <a:effectLst/>
                <a:latin typeface="Open Sans"/>
              </a:rPr>
              <a:t>Centra Doskonałości Zawodowej (</a:t>
            </a:r>
            <a:r>
              <a:rPr lang="pl-PL" sz="2400" b="1" i="0" dirty="0" err="1">
                <a:effectLst/>
                <a:latin typeface="Open Sans"/>
              </a:rPr>
              <a:t>CoVEs</a:t>
            </a:r>
            <a:r>
              <a:rPr lang="pl-PL" sz="2400" b="1" i="0" dirty="0">
                <a:effectLst/>
                <a:latin typeface="Open Sans"/>
              </a:rPr>
              <a:t>)</a:t>
            </a:r>
            <a:r>
              <a:rPr lang="pl-PL" sz="2400" b="0" i="0" dirty="0">
                <a:effectLst/>
                <a:latin typeface="Open Sans"/>
              </a:rPr>
              <a:t>. Sesja posłużyła znalezieniu odpowiedzi na pytania o korzyści płynące z tych inicjatyw dla osób uczących się, doktorantów i młodych naukowców. Mowa była również o roli EUI i </a:t>
            </a:r>
            <a:r>
              <a:rPr lang="pl-PL" sz="2400" b="0" i="0" dirty="0" err="1">
                <a:effectLst/>
                <a:latin typeface="Open Sans"/>
              </a:rPr>
              <a:t>CoVEs</a:t>
            </a:r>
            <a:r>
              <a:rPr lang="pl-PL" sz="2400" b="0" i="0" dirty="0">
                <a:effectLst/>
                <a:latin typeface="Open Sans"/>
              </a:rPr>
              <a:t> we wspieraniu narzędzi doskonalących pracę badawczą, transfer wiedzy oraz innowacyjność.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739214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D0B926A-F341-4C53-9736-C4748E06A9DC}"/>
              </a:ext>
            </a:extLst>
          </p:cNvPr>
          <p:cNvSpPr/>
          <p:nvPr/>
        </p:nvSpPr>
        <p:spPr>
          <a:xfrm>
            <a:off x="1459832" y="0"/>
            <a:ext cx="9625263" cy="667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b="1" i="0" dirty="0">
                <a:effectLst/>
                <a:latin typeface="Open Sans"/>
              </a:rPr>
              <a:t>Spojrzenie w przyszłość</a:t>
            </a:r>
          </a:p>
          <a:p>
            <a:pPr algn="just">
              <a:lnSpc>
                <a:spcPct val="150000"/>
              </a:lnSpc>
            </a:pPr>
            <a:r>
              <a:rPr lang="pl-PL" sz="2400" dirty="0"/>
              <a:t/>
            </a:r>
            <a:br>
              <a:rPr lang="pl-PL" sz="2400" dirty="0"/>
            </a:br>
            <a:r>
              <a:rPr lang="pl-PL" sz="2400" b="0" i="0" dirty="0">
                <a:effectLst/>
                <a:latin typeface="Open Sans"/>
              </a:rPr>
              <a:t>Ochrona klimatu, przeciwdziałanie negatywnym skutkom globalnego ocieplenia, przejście na gospodarkę niskoemisyjną, a wszystko                        z uwzględnieniem koncepcji sprawiedliwej transformacji – te </a:t>
            </a:r>
            <a:r>
              <a:rPr lang="pl-PL" sz="2400" b="1" i="0" dirty="0">
                <a:effectLst/>
                <a:latin typeface="Open Sans"/>
              </a:rPr>
              <a:t>aspekty </a:t>
            </a:r>
            <a:r>
              <a:rPr lang="pl-PL" sz="2400" b="1" i="0" dirty="0" err="1">
                <a:effectLst/>
                <a:latin typeface="Open Sans"/>
              </a:rPr>
              <a:t>prośrodowiskowe</a:t>
            </a:r>
            <a:r>
              <a:rPr lang="pl-PL" sz="2400" b="1" i="0" dirty="0">
                <a:effectLst/>
                <a:latin typeface="Open Sans"/>
              </a:rPr>
              <a:t> są już jednym z filarów programu Erasmus+                       w perspektywie na lata 2021–2027. </a:t>
            </a:r>
          </a:p>
          <a:p>
            <a:pPr algn="just">
              <a:lnSpc>
                <a:spcPct val="150000"/>
              </a:lnSpc>
            </a:pPr>
            <a:r>
              <a:rPr lang="pl-PL" sz="2400" b="0" i="0" dirty="0">
                <a:effectLst/>
                <a:latin typeface="Open Sans"/>
              </a:rPr>
              <a:t>Czwarta sesja kongresowa </a:t>
            </a:r>
            <a:r>
              <a:rPr lang="pl-PL" sz="2400" b="1" i="1" dirty="0">
                <a:effectLst/>
                <a:latin typeface="Open Sans"/>
              </a:rPr>
              <a:t>Dla przyszłych pokoleń</a:t>
            </a:r>
            <a:r>
              <a:rPr lang="pl-PL" sz="2400" b="0" i="0" dirty="0">
                <a:effectLst/>
                <a:latin typeface="Open Sans"/>
              </a:rPr>
              <a:t> również była im poświęcona. Zaplanowane dyskusje dotyczyły m.in. próby zdefiniowania europejskich i globalnych trendów w obrębie transformacji edukacji klimatycznej – w szczególności nastawionej na rozwój tzw. zielonych kompetencji. </a:t>
            </a:r>
          </a:p>
        </p:txBody>
      </p:sp>
    </p:spTree>
    <p:extLst>
      <p:ext uri="{BB962C8B-B14F-4D97-AF65-F5344CB8AC3E}">
        <p14:creationId xmlns:p14="http://schemas.microsoft.com/office/powerpoint/2010/main" val="115245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6C800B6-95F8-486A-A3C1-8EA2CA230A79}"/>
              </a:ext>
            </a:extLst>
          </p:cNvPr>
          <p:cNvSpPr/>
          <p:nvPr/>
        </p:nvSpPr>
        <p:spPr>
          <a:xfrm>
            <a:off x="1235242" y="1055504"/>
            <a:ext cx="9978190" cy="3910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latin typeface="Open Sans"/>
              </a:rPr>
              <a:t>	Uczestnicy piątej sesji </a:t>
            </a:r>
            <a:r>
              <a:rPr lang="pl-PL" sz="2400" b="1" i="1" dirty="0">
                <a:latin typeface="Open Sans"/>
              </a:rPr>
              <a:t>Dla lepszego życia</a:t>
            </a:r>
            <a:r>
              <a:rPr lang="pl-PL" sz="2400" dirty="0">
                <a:latin typeface="Open Sans"/>
              </a:rPr>
              <a:t> pochylili się nad takimi zagadnieniami, jak przeciwdziałanie wykluczeniu społecznemu oraz bezrobociu, kształtowanie empatii oraz roli tolerancji w edukacji. </a:t>
            </a:r>
          </a:p>
          <a:p>
            <a:pPr algn="just">
              <a:lnSpc>
                <a:spcPct val="150000"/>
              </a:lnSpc>
            </a:pPr>
            <a:r>
              <a:rPr lang="pl-PL" sz="2400" dirty="0">
                <a:latin typeface="Open Sans"/>
              </a:rPr>
              <a:t>	Istotne dla tych zagadnień są m.in. programy wsparcia dla młodzieży (w tym tej z Ukrainy), polityki dostępności czy systemy prawne bazujące na interdyscyplinarności i szacunku dla różnorodności. W sumie w Kongresie wzięło udział około 600 gości.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208291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I Międzynarodowy Kongres Edukacji i Szkolnictwa Zawodowego – Ekonomik">
            <a:extLst>
              <a:ext uri="{FF2B5EF4-FFF2-40B4-BE49-F238E27FC236}">
                <a16:creationId xmlns:a16="http://schemas.microsoft.com/office/drawing/2014/main" id="{4FBF97AF-C4D6-45CA-BA19-CE87C1452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32" y="0"/>
            <a:ext cx="8582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46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BA62BD4-D2AF-49C2-BCBB-1B6852B98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04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C53E741-140B-4274-8DFF-F3DA86134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D16AE0-13DA-4E78-AD05-1FD761616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9" y="419476"/>
            <a:ext cx="10952381" cy="6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05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0826307-4490-4F9A-92BA-148B15FAD7DE}"/>
              </a:ext>
            </a:extLst>
          </p:cNvPr>
          <p:cNvSpPr/>
          <p:nvPr/>
        </p:nvSpPr>
        <p:spPr>
          <a:xfrm>
            <a:off x="1352265" y="641444"/>
            <a:ext cx="9487469" cy="519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800" dirty="0" err="1"/>
              <a:t>EuroSkills</a:t>
            </a:r>
            <a:r>
              <a:rPr lang="pl-PL" sz="2800" dirty="0"/>
              <a:t> to międzynarodowe zawody umiejętności branżowych organizowane na Starym Kontynencie od 2008 r. Przyświeca im sformułowana ponad 70 lat temu idea </a:t>
            </a:r>
            <a:r>
              <a:rPr lang="pl-PL" sz="2800" dirty="0" err="1"/>
              <a:t>WorldSkills</a:t>
            </a:r>
            <a:r>
              <a:rPr lang="pl-PL" sz="2800" dirty="0"/>
              <a:t>: podnoszenie kompetencji zawodowych, wymiana dobrych praktyk, budowanie partnerstw edukacyjno-biznesowych oraz tworzenie pozytywnego wizerunku szkolnictwa branżowego. Zawody </a:t>
            </a:r>
            <a:r>
              <a:rPr lang="pl-PL" sz="2800" dirty="0" err="1"/>
              <a:t>EuroSkills</a:t>
            </a:r>
            <a:r>
              <a:rPr lang="pl-PL" sz="2800" dirty="0"/>
              <a:t> odbywające się w 2023 r. w Gdańsku to największe wydarzenie w historii edukacji branżowej w Polsce</a:t>
            </a:r>
          </a:p>
        </p:txBody>
      </p:sp>
    </p:spTree>
    <p:extLst>
      <p:ext uri="{BB962C8B-B14F-4D97-AF65-F5344CB8AC3E}">
        <p14:creationId xmlns:p14="http://schemas.microsoft.com/office/powerpoint/2010/main" val="1418943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ne year until EuroSkills Gdańsk 2023 :: WorldSkills Europe">
            <a:extLst>
              <a:ext uri="{FF2B5EF4-FFF2-40B4-BE49-F238E27FC236}">
                <a16:creationId xmlns:a16="http://schemas.microsoft.com/office/drawing/2014/main" id="{1A82E617-37EB-40AF-9E2C-56B3E6EA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3773"/>
            <a:ext cx="6858000" cy="65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801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26B683A-9428-4D79-BBD8-6BBB454AC031}"/>
              </a:ext>
            </a:extLst>
          </p:cNvPr>
          <p:cNvSpPr/>
          <p:nvPr/>
        </p:nvSpPr>
        <p:spPr>
          <a:xfrm>
            <a:off x="1651379" y="1241947"/>
            <a:ext cx="9116704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800" dirty="0"/>
              <a:t>Tegoroczna edycja </a:t>
            </a:r>
            <a:r>
              <a:rPr lang="pl-PL" sz="2800" dirty="0" err="1"/>
              <a:t>EuroSkills</a:t>
            </a:r>
            <a:r>
              <a:rPr lang="pl-PL" sz="2800" dirty="0"/>
              <a:t> była tym bardziej znacząca,             że odbywała się podczas Europejskiego Roku Umiejętności 2023. </a:t>
            </a:r>
          </a:p>
          <a:p>
            <a:pPr algn="just">
              <a:lnSpc>
                <a:spcPct val="150000"/>
              </a:lnSpc>
            </a:pPr>
            <a:r>
              <a:rPr lang="pl-PL" sz="2800" dirty="0"/>
              <a:t>Ta inicjatywa UE, stawiająca umiejętności w samym centrum uwagi, zachęca organizacje i ludzi z całej Europy, by dzielili się spostrzeżeniami oraz prezentowali nowe sposoby doskonalenia umiejętności</a:t>
            </a:r>
          </a:p>
        </p:txBody>
      </p:sp>
    </p:spTree>
    <p:extLst>
      <p:ext uri="{BB962C8B-B14F-4D97-AF65-F5344CB8AC3E}">
        <p14:creationId xmlns:p14="http://schemas.microsoft.com/office/powerpoint/2010/main" val="148825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C2888F5-2450-4497-BB07-6DD29660E3B2}"/>
              </a:ext>
            </a:extLst>
          </p:cNvPr>
          <p:cNvSpPr/>
          <p:nvPr/>
        </p:nvSpPr>
        <p:spPr>
          <a:xfrm>
            <a:off x="1524000" y="647244"/>
            <a:ext cx="9144000" cy="5563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i="0" dirty="0">
                <a:effectLst/>
                <a:latin typeface="Open Sans"/>
              </a:rPr>
              <a:t>Odbywający się 7 września br. w Gdańsku                                                  </a:t>
            </a:r>
            <a:r>
              <a:rPr lang="pl-PL" sz="2400" b="1" i="0" dirty="0">
                <a:effectLst/>
                <a:latin typeface="Open Sans"/>
              </a:rPr>
              <a:t>VI Międzynarodowy Kongres Edukacji i Szkolnictwa Zawodowego </a:t>
            </a:r>
            <a:r>
              <a:rPr lang="pl-PL" sz="2400" i="0" dirty="0">
                <a:effectLst/>
                <a:latin typeface="Open Sans"/>
              </a:rPr>
              <a:t>zyskał nie tylko nową nazwę, ale i znacznie większy zasięg niż w ubiegłych latach. Dużym wyzwaniem było takie opracowanie programu, by połączyć w nim kluczowe założenia unijnych inicjatyw z tematem największej niesportowej europejskiej imprezy 2023 r. Ze względu na obecność gości spoza Polski – m.in. przedstawicieli Komisji Europejskiej i narodowych agencji Erasmus+ z różnych krajów</a:t>
            </a:r>
            <a:r>
              <a:rPr lang="pl-PL" sz="2400" dirty="0">
                <a:latin typeface="Open Sans"/>
              </a:rPr>
              <a:t>– dyskusje nie mogły mieć wyłącznie kontekstu regionalnego czy krajowego.</a:t>
            </a:r>
          </a:p>
        </p:txBody>
      </p:sp>
    </p:spTree>
    <p:extLst>
      <p:ext uri="{BB962C8B-B14F-4D97-AF65-F5344CB8AC3E}">
        <p14:creationId xmlns:p14="http://schemas.microsoft.com/office/powerpoint/2010/main" val="1026018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0F61A2C-27C1-4E0D-A2CA-2A74B2756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99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10E6733-27EC-4C26-8ABD-365DA89CEC5F}"/>
              </a:ext>
            </a:extLst>
          </p:cNvPr>
          <p:cNvSpPr/>
          <p:nvPr/>
        </p:nvSpPr>
        <p:spPr>
          <a:xfrm>
            <a:off x="805218" y="889844"/>
            <a:ext cx="106043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38F34"/>
                </a:solidFill>
                <a:latin typeface="Open Sans"/>
              </a:rPr>
              <a:t>#</a:t>
            </a:r>
            <a:r>
              <a:rPr lang="pl-PL" sz="2400" b="1" dirty="0" err="1">
                <a:solidFill>
                  <a:srgbClr val="F38F34"/>
                </a:solidFill>
                <a:latin typeface="Open Sans"/>
              </a:rPr>
              <a:t>UnitedBySkills</a:t>
            </a:r>
            <a:r>
              <a:rPr lang="pl-PL" sz="2400" b="1" dirty="0">
                <a:latin typeface="Open Sans"/>
              </a:rPr>
              <a:t/>
            </a:r>
            <a:br>
              <a:rPr lang="pl-PL" sz="2400" b="1" dirty="0">
                <a:latin typeface="Open Sans"/>
              </a:rPr>
            </a:br>
            <a:r>
              <a:rPr lang="pl-PL" sz="2400" b="1" dirty="0">
                <a:solidFill>
                  <a:srgbClr val="219AA4"/>
                </a:solidFill>
                <a:latin typeface="Open Sans"/>
              </a:rPr>
              <a:t>WE CAN CHANGE THE WORLD</a:t>
            </a:r>
            <a:endParaRPr lang="pl-PL" sz="2400" b="1" dirty="0">
              <a:latin typeface="Open Sans"/>
            </a:endParaRPr>
          </a:p>
          <a:p>
            <a:r>
              <a:rPr lang="pl-PL" sz="2400" dirty="0" err="1">
                <a:solidFill>
                  <a:srgbClr val="000000"/>
                </a:solidFill>
              </a:rPr>
              <a:t>EuroSkills</a:t>
            </a:r>
            <a:r>
              <a:rPr lang="pl-PL" sz="2400" dirty="0">
                <a:solidFill>
                  <a:srgbClr val="000000"/>
                </a:solidFill>
              </a:rPr>
              <a:t> Gdańsk 2023 to ósma edycja odbywającego się co dwa lata konkursu </a:t>
            </a:r>
            <a:r>
              <a:rPr lang="pl-PL" sz="2400" b="1" dirty="0" err="1">
                <a:solidFill>
                  <a:srgbClr val="000000"/>
                </a:solidFill>
              </a:rPr>
              <a:t>EuroSkills</a:t>
            </a:r>
            <a:r>
              <a:rPr lang="pl-PL" sz="2400" b="1" dirty="0">
                <a:solidFill>
                  <a:srgbClr val="000000"/>
                </a:solidFill>
              </a:rPr>
              <a:t> </a:t>
            </a:r>
            <a:r>
              <a:rPr lang="pl-PL" sz="2400" dirty="0">
                <a:solidFill>
                  <a:srgbClr val="000000"/>
                </a:solidFill>
              </a:rPr>
              <a:t>– największego w Europie wydarzenia związanego z kształceniem zawodowym i doskonaleniem umiejętności.</a:t>
            </a:r>
          </a:p>
          <a:p>
            <a:r>
              <a:rPr lang="pl-PL" sz="2400" dirty="0">
                <a:solidFill>
                  <a:srgbClr val="000000"/>
                </a:solidFill>
              </a:rPr>
              <a:t>Odbywający się co dwa lata i organizowany przez </a:t>
            </a:r>
            <a:r>
              <a:rPr lang="pl-PL" sz="2400" dirty="0" err="1">
                <a:solidFill>
                  <a:srgbClr val="000000"/>
                </a:solidFill>
              </a:rPr>
              <a:t>WorldSkills</a:t>
            </a:r>
            <a:r>
              <a:rPr lang="pl-PL" sz="2400" dirty="0">
                <a:solidFill>
                  <a:srgbClr val="000000"/>
                </a:solidFill>
              </a:rPr>
              <a:t> Europe wraz z 32 krajami członkowskimi, </a:t>
            </a:r>
            <a:r>
              <a:rPr lang="pl-PL" sz="2400" dirty="0" err="1">
                <a:solidFill>
                  <a:srgbClr val="000000"/>
                </a:solidFill>
              </a:rPr>
              <a:t>EuroSkills</a:t>
            </a:r>
            <a:r>
              <a:rPr lang="pl-PL" sz="2400" dirty="0">
                <a:solidFill>
                  <a:srgbClr val="000000"/>
                </a:solidFill>
              </a:rPr>
              <a:t> gromadzi setki młodych profesjonalistów z krajów całej Europy, którzy </a:t>
            </a:r>
            <a:r>
              <a:rPr lang="pl-PL" sz="2400" b="1" dirty="0">
                <a:solidFill>
                  <a:srgbClr val="000000"/>
                </a:solidFill>
              </a:rPr>
              <a:t>rywalizują o szansę </a:t>
            </a:r>
            <a:r>
              <a:rPr lang="pl-PL" sz="2400" b="1" dirty="0" err="1">
                <a:solidFill>
                  <a:srgbClr val="000000"/>
                </a:solidFill>
              </a:rPr>
              <a:t>zostania</a:t>
            </a:r>
            <a:r>
              <a:rPr lang="pl-PL" sz="2400" b="1" dirty="0">
                <a:solidFill>
                  <a:srgbClr val="000000"/>
                </a:solidFill>
              </a:rPr>
              <a:t> najlepszym w Europie w wybranej przez siebie umiejętności.</a:t>
            </a:r>
          </a:p>
          <a:p>
            <a:r>
              <a:rPr lang="pl-PL" sz="2400" dirty="0" err="1">
                <a:solidFill>
                  <a:srgbClr val="000000"/>
                </a:solidFill>
              </a:rPr>
              <a:t>EuroSkills</a:t>
            </a:r>
            <a:r>
              <a:rPr lang="pl-PL" sz="2400" dirty="0">
                <a:solidFill>
                  <a:srgbClr val="000000"/>
                </a:solidFill>
              </a:rPr>
              <a:t> Gdańsk 2023 rywalizowało 600 wykwalifikowanych młodych profesjonalistów w wieku poniżej 25 lat z 32 krajów. Wzięli  udział w konkursach i pokazach w 43 różnych umiejętnościach i zawodach. </a:t>
            </a:r>
            <a:endParaRPr lang="pl-PL" sz="24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0901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AE70FFD-5DDB-4D5D-9C2A-62B7ADA50788}"/>
              </a:ext>
            </a:extLst>
          </p:cNvPr>
          <p:cNvSpPr/>
          <p:nvPr/>
        </p:nvSpPr>
        <p:spPr>
          <a:xfrm>
            <a:off x="896203" y="88694"/>
            <a:ext cx="10181230" cy="6680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solidFill>
                  <a:srgbClr val="000000"/>
                </a:solidFill>
                <a:latin typeface="Lato"/>
              </a:rPr>
              <a:t>Zawodnicy </a:t>
            </a:r>
            <a:r>
              <a:rPr lang="pl-PL" sz="2400" dirty="0" err="1">
                <a:solidFill>
                  <a:srgbClr val="000000"/>
                </a:solidFill>
                <a:latin typeface="Lato"/>
              </a:rPr>
              <a:t>EuroSkills</a:t>
            </a:r>
            <a:r>
              <a:rPr lang="pl-PL" sz="2400" dirty="0">
                <a:solidFill>
                  <a:srgbClr val="000000"/>
                </a:solidFill>
                <a:latin typeface="Lato"/>
              </a:rPr>
              <a:t> reprezentują swoich rówieśników z kraju i są wybierani do rywalizacji w </a:t>
            </a:r>
            <a:r>
              <a:rPr lang="pl-PL" sz="2400" dirty="0" err="1">
                <a:solidFill>
                  <a:srgbClr val="000000"/>
                </a:solidFill>
                <a:latin typeface="Lato"/>
              </a:rPr>
              <a:t>EuroSkills</a:t>
            </a:r>
            <a:r>
              <a:rPr lang="pl-PL" sz="2400" dirty="0">
                <a:solidFill>
                  <a:srgbClr val="000000"/>
                </a:solidFill>
                <a:latin typeface="Lato"/>
              </a:rPr>
              <a:t> po wzięciu udziału w krajowych konkursach organizowanych w krajach członkowskich </a:t>
            </a:r>
            <a:r>
              <a:rPr lang="pl-PL" sz="2400" dirty="0" err="1">
                <a:solidFill>
                  <a:srgbClr val="000000"/>
                </a:solidFill>
                <a:latin typeface="Lato"/>
              </a:rPr>
              <a:t>WorldSkills</a:t>
            </a:r>
            <a:r>
              <a:rPr lang="pl-PL" sz="2400" dirty="0">
                <a:solidFill>
                  <a:srgbClr val="000000"/>
                </a:solidFill>
                <a:latin typeface="Lato"/>
              </a:rPr>
              <a:t> Europe.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>
                <a:solidFill>
                  <a:srgbClr val="000000"/>
                </a:solidFill>
                <a:latin typeface="Lato"/>
              </a:rPr>
              <a:t>Podczas </a:t>
            </a:r>
            <a:r>
              <a:rPr lang="pl-PL" sz="2400" dirty="0" err="1">
                <a:solidFill>
                  <a:srgbClr val="000000"/>
                </a:solidFill>
                <a:latin typeface="Lato"/>
              </a:rPr>
              <a:t>EuroSkills</a:t>
            </a:r>
            <a:r>
              <a:rPr lang="pl-PL" sz="2400" dirty="0">
                <a:solidFill>
                  <a:srgbClr val="000000"/>
                </a:solidFill>
                <a:latin typeface="Lato"/>
              </a:rPr>
              <a:t>, </a:t>
            </a:r>
            <a:r>
              <a:rPr lang="pl-PL" sz="2400">
                <a:solidFill>
                  <a:srgbClr val="000000"/>
                </a:solidFill>
                <a:latin typeface="Lato"/>
              </a:rPr>
              <a:t>zawodnicy musieli wykazać </a:t>
            </a:r>
            <a:r>
              <a:rPr lang="pl-PL" sz="2400" dirty="0">
                <a:solidFill>
                  <a:srgbClr val="000000"/>
                </a:solidFill>
                <a:latin typeface="Lato"/>
              </a:rPr>
              <a:t>się umiejętnościami technicznymi zarówno indywidualnie jak i zbiorowo, aby wykonać konkretne zadania w swojej konkurencji.</a:t>
            </a:r>
          </a:p>
          <a:p>
            <a:pPr algn="just">
              <a:lnSpc>
                <a:spcPct val="150000"/>
              </a:lnSpc>
            </a:pP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>
                <a:solidFill>
                  <a:srgbClr val="000000"/>
                </a:solidFill>
                <a:latin typeface="Lato"/>
              </a:rPr>
              <a:t>Zawodnicy </a:t>
            </a:r>
            <a:r>
              <a:rPr lang="pl-PL" sz="2400" dirty="0" err="1">
                <a:solidFill>
                  <a:srgbClr val="000000"/>
                </a:solidFill>
                <a:latin typeface="Lato"/>
              </a:rPr>
              <a:t>EuroSkills</a:t>
            </a:r>
            <a:r>
              <a:rPr lang="pl-PL" sz="2400" dirty="0">
                <a:solidFill>
                  <a:srgbClr val="000000"/>
                </a:solidFill>
                <a:latin typeface="Lato"/>
              </a:rPr>
              <a:t> mieli za zadanie wykonać projekt testowy lub serię projektów w ściśle określonych ramach czasowych w ciągu trzech dni. Projekty wymagały złożonej wiedzy technicznej i umiejętności, których młodzi ludzie uczą się i opanowują w trakcie studiów i szkoleń w miejscu pracy.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852528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51314CE9-4C61-4105-A64C-F79E808F7EEB}"/>
              </a:ext>
            </a:extLst>
          </p:cNvPr>
          <p:cNvSpPr/>
          <p:nvPr/>
        </p:nvSpPr>
        <p:spPr>
          <a:xfrm>
            <a:off x="2856932" y="820753"/>
            <a:ext cx="6096000" cy="52164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Główne dziedziny na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Euroskills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pl-PL" sz="2800" b="1" dirty="0">
              <a:solidFill>
                <a:schemeClr val="accent1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Technologia wytwarzania i inżynieria</a:t>
            </a:r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Technologia budowlana</a:t>
            </a:r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Technologia informacyjna i komunikacyjna</a:t>
            </a:r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Sztuka i moda</a:t>
            </a:r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Usługi społeczne</a:t>
            </a:r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Transport i logistyka</a:t>
            </a:r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Konkurencja pokazowa</a:t>
            </a:r>
            <a:endParaRPr lang="pl-P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96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BBEC7CD-290B-40D8-BDFD-7AE66CFD06D0}"/>
              </a:ext>
            </a:extLst>
          </p:cNvPr>
          <p:cNvSpPr/>
          <p:nvPr/>
        </p:nvSpPr>
        <p:spPr>
          <a:xfrm>
            <a:off x="1460310" y="1091822"/>
            <a:ext cx="7683690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 err="1">
                <a:solidFill>
                  <a:srgbClr val="000000"/>
                </a:solidFill>
              </a:rPr>
              <a:t>EuroSkills</a:t>
            </a:r>
            <a:r>
              <a:rPr lang="pl-PL" sz="2800" dirty="0">
                <a:solidFill>
                  <a:srgbClr val="000000"/>
                </a:solidFill>
              </a:rPr>
              <a:t> Gdańsk 2023 zgromadził również liderów z branży, edukacji i rządu, aby dzielić się najlepszymi praktykami i poznawać globalne trendy i kwestie związane z kształceniem i szkoleniem zawodowym, zapotrzebowaniem na umiejętności,</a:t>
            </a:r>
          </a:p>
          <a:p>
            <a:pPr algn="ctr">
              <a:lnSpc>
                <a:spcPct val="150000"/>
              </a:lnSpc>
            </a:pPr>
            <a:r>
              <a:rPr lang="pl-PL" sz="2800" dirty="0">
                <a:solidFill>
                  <a:srgbClr val="000000"/>
                </a:solidFill>
              </a:rPr>
              <a:t>umiejętnościami przyszłości, a także doskonałością       i rozwojem umiejętności.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370922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77F3C1A-BD13-4AE3-9BD6-1D447F7D9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46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84DE614-BAFA-4552-9D1D-F4A976EBC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01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EC3D71B-D999-48BE-A3E3-07A07DB2A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42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2FA164-F972-4B51-94B9-3DE4E045F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3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0A01EDA-A3F7-4DBD-9D51-A49BFEE6F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4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CBED8B1-BACF-46C9-BAC0-6C667AA8BA38}"/>
              </a:ext>
            </a:extLst>
          </p:cNvPr>
          <p:cNvSpPr/>
          <p:nvPr/>
        </p:nvSpPr>
        <p:spPr>
          <a:xfrm>
            <a:off x="1780673" y="919691"/>
            <a:ext cx="8630653" cy="5018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Open Sans"/>
              </a:rPr>
              <a:t>Rok 2023 </a:t>
            </a:r>
            <a:r>
              <a:rPr lang="pl-PL" sz="2400" b="1" i="0" dirty="0">
                <a:solidFill>
                  <a:srgbClr val="333333"/>
                </a:solidFill>
                <a:effectLst/>
                <a:latin typeface="Open Sans"/>
              </a:rPr>
              <a:t>– decyzją Komisji Europejskiej – </a:t>
            </a:r>
            <a:r>
              <a:rPr lang="pl-PL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Open Sans"/>
              </a:rPr>
              <a:t>jest Europejskim Rokiem Umiejętności</a:t>
            </a:r>
            <a:r>
              <a:rPr lang="pl-PL" sz="2400" b="1" i="0" dirty="0">
                <a:solidFill>
                  <a:srgbClr val="333333"/>
                </a:solidFill>
                <a:effectLst/>
                <a:latin typeface="Open Sans"/>
              </a:rPr>
              <a:t>. Dlatego też każdy z zaplanowanych paneli Kongresu poświęcony był tworzeniu fundamentów pod przyszłe skuteczne systemy kształcenia, które zagwarantują rozwój oraz wzmacnianie wiedzy                                 i kompetencji w tak kluczowych obszarach, jak: cyfryzacja, ochrona klimatu, dostępność i umiędzynarodowienie instytucji szkolnictwa wyższego i zawodowego                           czy kreowanie dobrych postaw obywatelskich.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815499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1A61D73-9A38-48F9-9EAC-45A57D23D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29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55450F2-028D-4879-8356-B816ECA4B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45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B572CA0-4D99-4958-B27F-8E0BBED3E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39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8C5B2B6-A251-49A2-ACE2-0ADEE0CEA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5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2554380-BEE5-4B29-97CE-D904FBBA1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49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20E95FF-CE86-417E-AB2E-E205F4DB3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01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E2605A5-F87F-4A84-8A50-BF3FDCF5B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5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D90DEA-2783-432D-B0AF-467E0194A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40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1971183-D99E-42BB-A0C3-5668DD65CDD8}"/>
              </a:ext>
            </a:extLst>
          </p:cNvPr>
          <p:cNvSpPr/>
          <p:nvPr/>
        </p:nvSpPr>
        <p:spPr>
          <a:xfrm>
            <a:off x="1373981" y="898864"/>
            <a:ext cx="9444037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800" dirty="0"/>
              <a:t>Młodzi ludzie sprawdzali swoje kompetencje w 42 konkurencjach pogrupowanych w 6 kategorii branżowych. Uczestnicy to najlepsi z najlepszych – zwycięzcy krajowych eliminacji. Wśród nich byli polscy zawodnicy, którzy rywalizowali z sukcesem 40 różnych kategoriach. Za nimi wiele miesięcy ciężkiej pracy i intensywnych przygotowań  zwieńczonych sukcesem. </a:t>
            </a:r>
          </a:p>
        </p:txBody>
      </p:sp>
    </p:spTree>
    <p:extLst>
      <p:ext uri="{BB962C8B-B14F-4D97-AF65-F5344CB8AC3E}">
        <p14:creationId xmlns:p14="http://schemas.microsoft.com/office/powerpoint/2010/main" val="3066472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8810B9B-4EFC-4A47-8148-DF6FA70979CD}"/>
              </a:ext>
            </a:extLst>
          </p:cNvPr>
          <p:cNvSpPr/>
          <p:nvPr/>
        </p:nvSpPr>
        <p:spPr>
          <a:xfrm>
            <a:off x="414338" y="328613"/>
            <a:ext cx="1145857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sz="2800" b="1" dirty="0">
                <a:latin typeface="inherit"/>
              </a:rPr>
              <a:t>Nasi uczniowie (Polacy) zdobyli 7 medali w następujących dziedzinach:  </a:t>
            </a:r>
            <a:endParaRPr lang="pl-PL" sz="2800" dirty="0">
              <a:latin typeface="Open Sans"/>
            </a:endParaRPr>
          </a:p>
          <a:p>
            <a:pPr fontAlgn="base"/>
            <a:r>
              <a:rPr lang="pl-PL" sz="2800" b="1" dirty="0">
                <a:latin typeface="Open Sans"/>
              </a:rPr>
              <a:t>Technologia budowalna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l-PL" sz="2800" dirty="0">
                <a:latin typeface="Open Sans"/>
              </a:rPr>
              <a:t>budownictwo cyfrowe – Dorota Cieślicka, medal brązowy,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l-PL" sz="2800" dirty="0">
                <a:latin typeface="Open Sans"/>
              </a:rPr>
              <a:t>chłodnictwo i klimatyzacja – Krzysztof Żurek, medal brązowy;</a:t>
            </a:r>
          </a:p>
          <a:p>
            <a:pPr fontAlgn="base"/>
            <a:r>
              <a:rPr lang="pl-PL" sz="2800" b="1" dirty="0">
                <a:latin typeface="Open Sans"/>
              </a:rPr>
              <a:t>Technologia wytwarzania i inżynieria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l-PL" sz="2800" dirty="0">
                <a:latin typeface="Open Sans"/>
              </a:rPr>
              <a:t>frezowanie CNC – Rafał Rygalik, medal złoty,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l-PL" sz="2800" dirty="0">
                <a:latin typeface="Open Sans"/>
              </a:rPr>
              <a:t>integracja robotów przemysłowych – Piotr </a:t>
            </a:r>
            <a:r>
              <a:rPr lang="pl-PL" sz="2800" dirty="0" err="1">
                <a:latin typeface="Open Sans"/>
              </a:rPr>
              <a:t>Wyrzyk</a:t>
            </a:r>
            <a:r>
              <a:rPr lang="pl-PL" sz="2800" dirty="0">
                <a:latin typeface="Open Sans"/>
              </a:rPr>
              <a:t>, Hubert </a:t>
            </a:r>
            <a:r>
              <a:rPr lang="pl-PL" sz="2800" dirty="0" err="1">
                <a:latin typeface="Open Sans"/>
              </a:rPr>
              <a:t>Krasuski</a:t>
            </a:r>
            <a:r>
              <a:rPr lang="pl-PL" sz="2800" dirty="0">
                <a:latin typeface="Open Sans"/>
              </a:rPr>
              <a:t>, medal złoty,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l-PL" sz="2800" dirty="0">
                <a:latin typeface="Open Sans"/>
              </a:rPr>
              <a:t>elektronika – Jan Firlej, medal złoty;</a:t>
            </a:r>
          </a:p>
          <a:p>
            <a:pPr fontAlgn="base"/>
            <a:r>
              <a:rPr lang="pl-PL" sz="2800" b="1" dirty="0">
                <a:latin typeface="Open Sans"/>
              </a:rPr>
              <a:t>Usługi społeczne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l-PL" sz="2800" dirty="0">
                <a:latin typeface="Open Sans"/>
              </a:rPr>
              <a:t>obsługa gości hotelowych – Dawid </a:t>
            </a:r>
            <a:r>
              <a:rPr lang="pl-PL" sz="2800" dirty="0" err="1">
                <a:latin typeface="Open Sans"/>
              </a:rPr>
              <a:t>Miotk</a:t>
            </a:r>
            <a:r>
              <a:rPr lang="pl-PL" sz="2800" dirty="0">
                <a:latin typeface="Open Sans"/>
              </a:rPr>
              <a:t>, medal srebrny;</a:t>
            </a:r>
          </a:p>
          <a:p>
            <a:pPr fontAlgn="base"/>
            <a:r>
              <a:rPr lang="pl-PL" sz="2800" b="1" dirty="0">
                <a:latin typeface="Open Sans"/>
              </a:rPr>
              <a:t>Transport i logistyka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l-PL" sz="2800" dirty="0">
                <a:latin typeface="Open Sans"/>
              </a:rPr>
              <a:t>mechanika pojazdów ciężarowych – Rafał Piechaczek, medal brązowy.</a:t>
            </a:r>
            <a:endParaRPr lang="pl-PL" sz="2800" b="0" i="0" dirty="0"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0426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C1C1B83-56B1-475C-B954-C65BD099A48C}"/>
              </a:ext>
            </a:extLst>
          </p:cNvPr>
          <p:cNvSpPr/>
          <p:nvPr/>
        </p:nvSpPr>
        <p:spPr>
          <a:xfrm>
            <a:off x="1708244" y="470722"/>
            <a:ext cx="8775511" cy="5916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Przemówienia gości i organizatorów Kongresu</a:t>
            </a: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endParaRPr lang="pl-PL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hab. Paweł </a:t>
            </a:r>
            <a:r>
              <a:rPr lang="pl-PL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Poszytek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Dyrektor Generalny Fundacji Rozwoju Systemu Edukacji (FRSE), dyrektor Narodowej Agencji Programu Erasmus+ i Europejskiego Korpusu Solidarności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Komisarz Nicolas </a:t>
            </a:r>
            <a:r>
              <a:rPr lang="pl-PL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Schmit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Komisarz Komisji Europejskiej ds. Zatrudnienia i Praw Socjalnych,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Pani </a:t>
            </a:r>
            <a:r>
              <a:rPr lang="pl-PL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Teija</a:t>
            </a: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Repattila</a:t>
            </a: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Prezes Zarządu </a:t>
            </a:r>
            <a:r>
              <a:rPr lang="pl-PL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WorldSkills</a:t>
            </a: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Europe</a:t>
            </a:r>
          </a:p>
          <a:p>
            <a:endParaRPr lang="pl-PL" sz="2400" dirty="0">
              <a:latin typeface="Times New Roman" panose="02020603050405020304" pitchFamily="18" charset="0"/>
            </a:endParaRPr>
          </a:p>
          <a:p>
            <a:r>
              <a:rPr lang="pl-PL" sz="2400" u="sng" dirty="0">
                <a:latin typeface="Times New Roman" panose="02020603050405020304" pitchFamily="18" charset="0"/>
              </a:rPr>
              <a:t>Prowadzący Kongres: </a:t>
            </a:r>
          </a:p>
          <a:p>
            <a:r>
              <a:rPr lang="pl-PL" sz="2400" dirty="0">
                <a:latin typeface="Times New Roman" panose="02020603050405020304" pitchFamily="18" charset="0"/>
              </a:rPr>
              <a:t>Pan Marek Zając – Wiceprezes </a:t>
            </a:r>
            <a:r>
              <a:rPr lang="pl-PL" sz="2400" dirty="0" err="1">
                <a:latin typeface="Times New Roman" panose="02020603050405020304" pitchFamily="18" charset="0"/>
              </a:rPr>
              <a:t>Skills</a:t>
            </a:r>
            <a:r>
              <a:rPr lang="pl-PL" sz="2400" dirty="0">
                <a:latin typeface="Times New Roman" panose="02020603050405020304" pitchFamily="18" charset="0"/>
              </a:rPr>
              <a:t> Poland, FRSE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97904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59FCDC5-0AEC-4067-92AB-74C3A5605CF7}"/>
              </a:ext>
            </a:extLst>
          </p:cNvPr>
          <p:cNvSpPr/>
          <p:nvPr/>
        </p:nvSpPr>
        <p:spPr>
          <a:xfrm>
            <a:off x="1057275" y="1121926"/>
            <a:ext cx="103155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sz="2800" b="1" dirty="0">
                <a:latin typeface="inherit"/>
              </a:rPr>
              <a:t>Polscy uczniowie zostali nagrodzeni także medalami doskonałości. Wyróżnienie jest przyznawane zawodnikom, którzy uzyskali ponad 700 punktów. Medale doskonałości zdobyli: </a:t>
            </a:r>
            <a:endParaRPr lang="pl-PL" sz="2800" dirty="0">
              <a:latin typeface="Open Sans"/>
            </a:endParaRPr>
          </a:p>
          <a:p>
            <a:pPr fontAlgn="base"/>
            <a:r>
              <a:rPr lang="pl-PL" sz="2800" dirty="0">
                <a:latin typeface="Open Sans"/>
              </a:rPr>
              <a:t>Alan Kaczkowski – spawalnictwo,</a:t>
            </a:r>
            <a:br>
              <a:rPr lang="pl-PL" sz="2800" dirty="0">
                <a:latin typeface="Open Sans"/>
              </a:rPr>
            </a:br>
            <a:r>
              <a:rPr lang="pl-PL" sz="2800" dirty="0">
                <a:latin typeface="Open Sans"/>
              </a:rPr>
              <a:t>Janusz Perucki – gotowanie, </a:t>
            </a:r>
            <a:br>
              <a:rPr lang="pl-PL" sz="2800" dirty="0">
                <a:latin typeface="Open Sans"/>
              </a:rPr>
            </a:br>
            <a:r>
              <a:rPr lang="pl-PL" sz="2800" dirty="0">
                <a:latin typeface="Open Sans"/>
              </a:rPr>
              <a:t>Emilia Wilde – fryzjerstwo,</a:t>
            </a:r>
            <a:br>
              <a:rPr lang="pl-PL" sz="2800" dirty="0">
                <a:latin typeface="Open Sans"/>
              </a:rPr>
            </a:br>
            <a:r>
              <a:rPr lang="pl-PL" sz="2800" dirty="0">
                <a:latin typeface="Open Sans"/>
              </a:rPr>
              <a:t>Łukasz Kobyłecki – serwis restauracyjny,</a:t>
            </a:r>
            <a:br>
              <a:rPr lang="pl-PL" sz="2800" dirty="0">
                <a:latin typeface="Open Sans"/>
              </a:rPr>
            </a:br>
            <a:r>
              <a:rPr lang="pl-PL" sz="2800" dirty="0">
                <a:latin typeface="Open Sans"/>
              </a:rPr>
              <a:t>Mateusz Wyskok – instalacje sanitarne i grzewcze,</a:t>
            </a:r>
            <a:br>
              <a:rPr lang="pl-PL" sz="2800" dirty="0">
                <a:latin typeface="Open Sans"/>
              </a:rPr>
            </a:br>
            <a:r>
              <a:rPr lang="pl-PL" sz="2800" dirty="0">
                <a:latin typeface="Open Sans"/>
              </a:rPr>
              <a:t>Weronika Kwiatek-Binda – florystyka. </a:t>
            </a:r>
            <a:endParaRPr lang="pl-PL" sz="2800" b="0" i="0" dirty="0"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18579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5A1E55-14E7-4C44-B5A9-6AEA3CCB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Dziękuję za uwagę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7618158-97E5-40B8-9FCF-196245DAA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6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67AA7E3-5B0E-49B3-BEAA-C429729C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39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21B8FB0-54B3-4A06-9CE5-6D232937B523}"/>
              </a:ext>
            </a:extLst>
          </p:cNvPr>
          <p:cNvSpPr/>
          <p:nvPr/>
        </p:nvSpPr>
        <p:spPr>
          <a:xfrm>
            <a:off x="1532021" y="509194"/>
            <a:ext cx="9127958" cy="5839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800" b="1" i="0" dirty="0">
                <a:solidFill>
                  <a:srgbClr val="333333"/>
                </a:solidFill>
                <a:effectLst/>
                <a:latin typeface="Open Sans"/>
              </a:rPr>
              <a:t>Głównym wątkiem sesji inauguracyjnej Kongresu były standardy kształcenia </a:t>
            </a:r>
            <a:r>
              <a:rPr lang="pl-PL" sz="2800" b="1" i="0" dirty="0" err="1">
                <a:solidFill>
                  <a:srgbClr val="333333"/>
                </a:solidFill>
                <a:effectLst/>
                <a:latin typeface="Open Sans"/>
              </a:rPr>
              <a:t>WorldSkills</a:t>
            </a:r>
            <a:r>
              <a:rPr lang="pl-PL" sz="2800" b="1" i="0" dirty="0">
                <a:solidFill>
                  <a:srgbClr val="333333"/>
                </a:solidFill>
                <a:effectLst/>
                <a:latin typeface="Open Sans"/>
              </a:rPr>
              <a:t>. Uczestnicy spotkania dyskutowali o synergii między edukacyjnym walorem zawodów a narzędziami finansowymi Unii Europejskiej. Wykorzystanie tej synergii może zaowocować podniesieniem atrakcyjności kształcenia zawodowego oraz wsparciem reform całych systemów szkolnictwa branżowego.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17511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awody Euroskills 2023 i VI Międzynarodowy Kongres Edukacji i Szkolnictwa  Zawodowego - Kuratorium Oświaty w Bydgoszczy - Portal Gov.pl">
            <a:extLst>
              <a:ext uri="{FF2B5EF4-FFF2-40B4-BE49-F238E27FC236}">
                <a16:creationId xmlns:a16="http://schemas.microsoft.com/office/drawing/2014/main" id="{45BC5461-BC95-4AF2-AD8A-6F29C509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857250"/>
            <a:ext cx="116786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4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C4C32C5-8463-40BB-9B7A-3F5E027640B0}"/>
              </a:ext>
            </a:extLst>
          </p:cNvPr>
          <p:cNvSpPr/>
          <p:nvPr/>
        </p:nvSpPr>
        <p:spPr>
          <a:xfrm>
            <a:off x="1034716" y="939061"/>
            <a:ext cx="10122568" cy="5093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b="1" i="0" dirty="0">
                <a:effectLst/>
                <a:latin typeface="Open Sans"/>
              </a:rPr>
              <a:t>Jak podkreśla dr hab. Paweł </a:t>
            </a:r>
            <a:r>
              <a:rPr lang="pl-PL" sz="2400" b="1" i="0" dirty="0" err="1">
                <a:effectLst/>
                <a:latin typeface="Open Sans"/>
              </a:rPr>
              <a:t>Poszytek</a:t>
            </a:r>
            <a:r>
              <a:rPr lang="pl-PL" sz="2400" b="1" i="0" dirty="0">
                <a:effectLst/>
                <a:latin typeface="Open Sans"/>
              </a:rPr>
              <a:t>, dyrektor generalny FRSE:  </a:t>
            </a:r>
            <a:r>
              <a:rPr lang="pl-PL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„Synergia </a:t>
            </a:r>
            <a:r>
              <a:rPr lang="pl-PL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EuroSkills</a:t>
            </a:r>
            <a:r>
              <a:rPr lang="pl-PL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pl-PL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Erasmus+ umożliwia połączenie dwóch strategicznych obszarów. </a:t>
            </a:r>
            <a:r>
              <a:rPr lang="pl-PL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EuroSkills</a:t>
            </a:r>
            <a:r>
              <a:rPr lang="pl-PL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pl-PL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pl-PL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dają możliwość standaryzacji rozwoju umiejętności na poziomie światowym oraz pokazują, jak wyławiać, kształcić i doskonalić talenty. Natomiast Erasmus+ daje możliwość wprowadzenia tych standardów do szkół, firm i na uczelnie, poprzez finansowanie międzynarodowych projektów dydaktycznych”.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7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24F76C7-CABA-4665-B6AA-2640B4D5380F}"/>
              </a:ext>
            </a:extLst>
          </p:cNvPr>
          <p:cNvSpPr/>
          <p:nvPr/>
        </p:nvSpPr>
        <p:spPr>
          <a:xfrm>
            <a:off x="1644316" y="930443"/>
            <a:ext cx="8903368" cy="5110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800" b="1" dirty="0"/>
              <a:t>Wokół cyfryzacji i umiędzynarodowienia</a:t>
            </a:r>
            <a:endParaRPr lang="pl-PL" sz="2800" i="0" dirty="0">
              <a:effectLst/>
              <a:latin typeface="Open Sans"/>
            </a:endParaRPr>
          </a:p>
          <a:p>
            <a:pPr algn="just">
              <a:lnSpc>
                <a:spcPct val="150000"/>
              </a:lnSpc>
            </a:pPr>
            <a:r>
              <a:rPr lang="pl-PL" sz="2400" i="0" dirty="0">
                <a:effectLst/>
                <a:latin typeface="Open Sans"/>
              </a:rPr>
              <a:t>Druga sesja kongresowa była poświęcona </a:t>
            </a:r>
            <a:r>
              <a:rPr lang="pl-PL" sz="2400" b="1" i="0" dirty="0">
                <a:effectLst/>
                <a:latin typeface="Open Sans"/>
              </a:rPr>
              <a:t>kompetencjom cyfrowym</a:t>
            </a:r>
            <a:r>
              <a:rPr lang="pl-PL" sz="2400" i="0" dirty="0">
                <a:effectLst/>
                <a:latin typeface="Open Sans"/>
              </a:rPr>
              <a:t> – podstawie innowacyjnej gospodarki. To klucz do zdobywania wiedzy, rozwoju zawodowego, odkrywania                     i realizowania pasji, a także swoista baza współczesnej komunikacji. Jednocześnie jednak rozwój digitalizacji (cyfryzacji) to nie tylko korzyści, ale także istotne zagrożenia. Dobry przykład? Sztuczna inteligencja, czyli jedno z największych wyzwań, przed którymi obecnie stoi ludzkość.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39475418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655</Words>
  <Application>Microsoft Office PowerPoint</Application>
  <PresentationFormat>Panoramiczny</PresentationFormat>
  <Paragraphs>63</Paragraphs>
  <Slides>41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51" baseType="lpstr">
      <vt:lpstr>Arial</vt:lpstr>
      <vt:lpstr>Batang</vt:lpstr>
      <vt:lpstr>Calibri</vt:lpstr>
      <vt:lpstr>Calibri Light</vt:lpstr>
      <vt:lpstr>inherit</vt:lpstr>
      <vt:lpstr>Lato</vt:lpstr>
      <vt:lpstr>Open Sans</vt:lpstr>
      <vt:lpstr>Symbol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Gromadecka</dc:creator>
  <cp:lastModifiedBy>user</cp:lastModifiedBy>
  <cp:revision>31</cp:revision>
  <dcterms:created xsi:type="dcterms:W3CDTF">2023-09-12T09:59:26Z</dcterms:created>
  <dcterms:modified xsi:type="dcterms:W3CDTF">2023-10-24T18:14:02Z</dcterms:modified>
</cp:coreProperties>
</file>